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2DCEE0-FCF0-426B-9370-099DE12CA57D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D6A184-03D1-4D34-A54C-96328BFAF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Columbus did not discover a new world; he established contact between two worlds, both already old.</a:t>
            </a:r>
          </a:p>
          <a:p>
            <a:r>
              <a:rPr lang="en-US" dirty="0" smtClean="0"/>
              <a:t>--J.H. Perry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Encounters and Foundations through 1800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Early Encounters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land was largely inhabited by American Indians</a:t>
            </a:r>
          </a:p>
          <a:p>
            <a:r>
              <a:rPr lang="en-US" dirty="0" smtClean="0"/>
              <a:t>Early relationships were based on curiosity and interdependency</a:t>
            </a:r>
          </a:p>
          <a:p>
            <a:r>
              <a:rPr lang="en-US" dirty="0" smtClean="0"/>
              <a:t>Early settlers  exposed the American Indians to smallpox and other illnesses, which killed entire Indian villages</a:t>
            </a:r>
            <a:endParaRPr lang="en-US" dirty="0"/>
          </a:p>
        </p:txBody>
      </p:sp>
      <p:pic>
        <p:nvPicPr>
          <p:cNvPr id="6" name="Content Placeholder 5" descr="first-thanksgiving-jean-lo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828800"/>
            <a:ext cx="3524250" cy="26955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6096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Christian fundamentalists who wanted a purer Church of England</a:t>
            </a:r>
          </a:p>
          <a:p>
            <a:r>
              <a:rPr lang="en-US" dirty="0" smtClean="0"/>
              <a:t>Because they opposed Henry VIII’s involvement in the church, they were persecuted</a:t>
            </a:r>
          </a:p>
          <a:p>
            <a:r>
              <a:rPr lang="en-US" dirty="0" smtClean="0"/>
              <a:t>Fled to Holland, and then to the “new world”</a:t>
            </a:r>
          </a:p>
          <a:p>
            <a:r>
              <a:rPr lang="en-US" dirty="0" smtClean="0"/>
              <a:t>They believed the world was made up of two groups:  the saved (the elect) , or the damned (the unregenerate)</a:t>
            </a:r>
          </a:p>
          <a:p>
            <a:r>
              <a:rPr lang="en-US" dirty="0" smtClean="0"/>
              <a:t>Five basic beliefs:</a:t>
            </a:r>
          </a:p>
          <a:p>
            <a:pPr lvl="1"/>
            <a:r>
              <a:rPr lang="en-US" dirty="0" smtClean="0"/>
              <a:t>Humans are sinful by nature</a:t>
            </a:r>
          </a:p>
          <a:p>
            <a:pPr lvl="1"/>
            <a:r>
              <a:rPr lang="en-US" dirty="0" smtClean="0"/>
              <a:t>Most people are damned for eternity</a:t>
            </a:r>
          </a:p>
          <a:p>
            <a:pPr lvl="1"/>
            <a:r>
              <a:rPr lang="en-US" dirty="0" smtClean="0"/>
              <a:t>Salvation belongs to the “elect”, who can be identified by their virtue (purity)</a:t>
            </a:r>
          </a:p>
          <a:p>
            <a:pPr lvl="1"/>
            <a:r>
              <a:rPr lang="en-US" dirty="0" smtClean="0"/>
              <a:t>Hard work and worldly success are signs of God’s grace</a:t>
            </a:r>
          </a:p>
          <a:p>
            <a:pPr lvl="1"/>
            <a:r>
              <a:rPr lang="en-US" dirty="0" smtClean="0"/>
              <a:t>People should live in a thrifty, self-reliant and simple manner</a:t>
            </a:r>
          </a:p>
        </p:txBody>
      </p:sp>
      <p:pic>
        <p:nvPicPr>
          <p:cNvPr id="8" name="Content Placeholder 7" descr="puritans_engraving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29400" y="533400"/>
            <a:ext cx="1853674" cy="21827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Puritans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More on the Puritans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334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Believed in establishing contracts with government</a:t>
            </a:r>
          </a:p>
          <a:p>
            <a:r>
              <a:rPr lang="en-US" dirty="0" smtClean="0"/>
              <a:t>Established the Mayflower Compact, the first real governmental document of America</a:t>
            </a:r>
          </a:p>
          <a:p>
            <a:r>
              <a:rPr lang="en-US" dirty="0" smtClean="0"/>
              <a:t>The Bible was considered the ultimate work of literature, and was widely read—which means that Puritans valued the ability to read and educated themselves</a:t>
            </a:r>
          </a:p>
          <a:p>
            <a:r>
              <a:rPr lang="en-US" dirty="0" smtClean="0"/>
              <a:t>The Salem  Witch Trials were the reaction to threats against the Puritan way of life</a:t>
            </a:r>
            <a:endParaRPr lang="en-US" dirty="0"/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304800"/>
            <a:ext cx="1572419" cy="2358629"/>
          </a:xfrm>
        </p:spPr>
      </p:pic>
      <p:pic>
        <p:nvPicPr>
          <p:cNvPr id="6" name="Picture 5" descr="mayflower%20compact%20sig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743200"/>
            <a:ext cx="2495550" cy="29613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Beyond Puritanism into Reason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768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People began to move outside of religion for thought, and thus began the Age of Reason</a:t>
            </a:r>
          </a:p>
          <a:p>
            <a:r>
              <a:rPr lang="en-US" dirty="0" smtClean="0"/>
              <a:t>As the smallpox epidemic spread in the new world, science emerged, because faith couldn’t fight smallpox</a:t>
            </a:r>
          </a:p>
          <a:p>
            <a:r>
              <a:rPr lang="en-US" dirty="0" smtClean="0"/>
              <a:t>Cotton Mather  promoted inoculating people with smallpox as a measure to prevent the disease</a:t>
            </a:r>
          </a:p>
          <a:p>
            <a:r>
              <a:rPr lang="en-US" dirty="0" smtClean="0"/>
              <a:t>Rationalists began to emerge, combining a belief that religion had to be combined with common sense</a:t>
            </a:r>
          </a:p>
        </p:txBody>
      </p:sp>
      <p:pic>
        <p:nvPicPr>
          <p:cNvPr id="5" name="Content Placeholder 4" descr="smallpo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920329">
            <a:off x="6894987" y="3477668"/>
            <a:ext cx="1905000" cy="2857500"/>
          </a:xfrm>
        </p:spPr>
      </p:pic>
      <p:pic>
        <p:nvPicPr>
          <p:cNvPr id="6" name="Picture 5" descr="mather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2466975" cy="2695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From Reason to America</a:t>
            </a:r>
            <a:endParaRPr lang="en-US" dirty="0"/>
          </a:p>
        </p:txBody>
      </p:sp>
      <p:pic>
        <p:nvPicPr>
          <p:cNvPr id="5" name="Content Placeholder 4" descr="ben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2361997" cy="30003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Diesm</a:t>
            </a:r>
            <a:r>
              <a:rPr lang="en-US" dirty="0" smtClean="0"/>
              <a:t> emerged, in which followers believed that man is generally good, that God is on our side, and that the best service to God was service to others</a:t>
            </a:r>
          </a:p>
          <a:p>
            <a:r>
              <a:rPr lang="en-US" dirty="0" smtClean="0"/>
              <a:t>These ideas became the foundation of American Democracy, promoted by Benjamin Franklin, Thomas Jefferson, George Washington, and other founding fathers.</a:t>
            </a:r>
          </a:p>
          <a:p>
            <a:endParaRPr lang="en-US" dirty="0"/>
          </a:p>
        </p:txBody>
      </p:sp>
      <p:pic>
        <p:nvPicPr>
          <p:cNvPr id="6" name="Picture 5" descr="thomas-jefferson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962400"/>
            <a:ext cx="2590800" cy="2493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America is 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American ideas became the American Dream, which demanded independence from England</a:t>
            </a:r>
          </a:p>
          <a:p>
            <a:r>
              <a:rPr lang="en-US" dirty="0" smtClean="0"/>
              <a:t>The Revolutionary War was our official separation from England</a:t>
            </a:r>
          </a:p>
          <a:p>
            <a:r>
              <a:rPr lang="en-US" dirty="0" smtClean="0"/>
              <a:t>Americans wrote the Declaration of Independence, followed by the Constitution of the United States</a:t>
            </a:r>
            <a:endParaRPr lang="en-US" dirty="0"/>
          </a:p>
        </p:txBody>
      </p:sp>
      <p:pic>
        <p:nvPicPr>
          <p:cNvPr id="5" name="Content Placeholder 4" descr="decl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276600"/>
            <a:ext cx="4059238" cy="2600812"/>
          </a:xfrm>
        </p:spPr>
      </p:pic>
      <p:pic>
        <p:nvPicPr>
          <p:cNvPr id="6" name="Picture 5" descr="fifeandd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1000"/>
            <a:ext cx="2054352" cy="2718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Author’s Purpose</a:t>
            </a:r>
          </a:p>
          <a:p>
            <a:pPr lvl="1"/>
            <a:r>
              <a:rPr lang="en-US" dirty="0" smtClean="0"/>
              <a:t>Why did the author write this?</a:t>
            </a:r>
          </a:p>
          <a:p>
            <a:pPr lvl="1"/>
            <a:r>
              <a:rPr lang="en-US" dirty="0" smtClean="0"/>
              <a:t>What was his/her intention?</a:t>
            </a:r>
          </a:p>
          <a:p>
            <a:r>
              <a:rPr lang="en-US" dirty="0" smtClean="0"/>
              <a:t>Generalizations</a:t>
            </a:r>
          </a:p>
          <a:p>
            <a:pPr lvl="1"/>
            <a:r>
              <a:rPr lang="en-US" dirty="0" smtClean="0"/>
              <a:t>What does this reading indicate about early Americans?</a:t>
            </a:r>
          </a:p>
          <a:p>
            <a:pPr lvl="1"/>
            <a:r>
              <a:rPr lang="en-US" dirty="0" smtClean="0"/>
              <a:t>What kind of people were early Americans?</a:t>
            </a:r>
          </a:p>
          <a:p>
            <a:r>
              <a:rPr lang="en-US" dirty="0" smtClean="0"/>
              <a:t>Application of information to situations</a:t>
            </a:r>
          </a:p>
          <a:p>
            <a:pPr lvl="1"/>
            <a:r>
              <a:rPr lang="en-US" dirty="0" smtClean="0"/>
              <a:t>How is this information still applicable today?</a:t>
            </a:r>
          </a:p>
          <a:p>
            <a:pPr lvl="1"/>
            <a:r>
              <a:rPr lang="en-US" dirty="0" smtClean="0"/>
              <a:t>Do we still use scare tactics to get people to change, as did Jonathan Edwards?</a:t>
            </a:r>
          </a:p>
          <a:p>
            <a:pPr lvl="1"/>
            <a:r>
              <a:rPr lang="en-US" dirty="0" smtClean="0"/>
              <a:t>Do Benjamin Franklin’s aphorisms still apply?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Concepts in Early American Literature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482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Encounters and Foundations through 1800</vt:lpstr>
      <vt:lpstr>Early Encounters</vt:lpstr>
      <vt:lpstr>The Puritans</vt:lpstr>
      <vt:lpstr>More on the Puritans</vt:lpstr>
      <vt:lpstr>Beyond Puritanism into Reason</vt:lpstr>
      <vt:lpstr>From Reason to America</vt:lpstr>
      <vt:lpstr>America is Born</vt:lpstr>
      <vt:lpstr>Concepts in Early American Literature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Encounters and Foundations through 1800</dc:title>
  <dc:creator>ktinnon</dc:creator>
  <cp:lastModifiedBy>ktinnon</cp:lastModifiedBy>
  <cp:revision>7</cp:revision>
  <dcterms:created xsi:type="dcterms:W3CDTF">2009-05-22T14:35:09Z</dcterms:created>
  <dcterms:modified xsi:type="dcterms:W3CDTF">2009-08-21T13:51:04Z</dcterms:modified>
</cp:coreProperties>
</file>