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3864AE-499A-4D62-AC45-559160AF877E}" type="datetimeFigureOut">
              <a:rPr lang="en-US" smtClean="0"/>
              <a:pPr/>
              <a:t>11/18/2010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B7435B-BA57-43BD-83B2-2777E454579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5A49A-C8B4-413D-ACD0-DF1F9814FCC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5A49A-C8B4-413D-ACD0-DF1F9814FC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B5A49A-C8B4-413D-ACD0-DF1F9814FC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4F8D5B-55ED-468D-95D8-46D990ADD763}"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5A49A-C8B4-413D-ACD0-DF1F9814FCC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F4F8D5B-55ED-468D-95D8-46D990ADD763}" type="datetimeFigureOut">
              <a:rPr lang="en-US" smtClean="0"/>
              <a:pPr/>
              <a:t>11/18/2010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6B5A49A-C8B4-413D-ACD0-DF1F9814FC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F4F8D5B-55ED-468D-95D8-46D990ADD763}" type="datetimeFigureOut">
              <a:rPr lang="en-US" smtClean="0"/>
              <a:pPr/>
              <a:t>11/18/2010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6B5A49A-C8B4-413D-ACD0-DF1F9814FC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Death, Dying, and Grief</a:t>
            </a:r>
            <a:endParaRPr lang="en-US" dirty="0"/>
          </a:p>
        </p:txBody>
      </p:sp>
      <p:sp>
        <p:nvSpPr>
          <p:cNvPr id="3" name="Subtitle 2"/>
          <p:cNvSpPr>
            <a:spLocks noGrp="1"/>
          </p:cNvSpPr>
          <p:nvPr>
            <p:ph type="subTitle" idx="1"/>
          </p:nvPr>
        </p:nvSpPr>
        <p:spPr/>
        <p:txBody>
          <a:bodyPr>
            <a:normAutofit fontScale="47500" lnSpcReduction="20000"/>
          </a:bodyPr>
          <a:lstStyle/>
          <a:p>
            <a:pPr fontAlgn="ctr"/>
            <a:r>
              <a:rPr lang="en-US" sz="5000" dirty="0">
                <a:solidFill>
                  <a:schemeClr val="tx1"/>
                </a:solidFill>
              </a:rPr>
              <a:t>~ To spare oneself from grief at all cost can be achieved only at the price of total detachment, which excludes the ability to experience happiness ~ </a:t>
            </a:r>
            <a:endParaRPr lang="en-US" sz="5000" dirty="0" smtClean="0">
              <a:solidFill>
                <a:schemeClr val="tx1"/>
              </a:solidFill>
            </a:endParaRPr>
          </a:p>
          <a:p>
            <a:pPr fontAlgn="b"/>
            <a:r>
              <a:rPr lang="en-US" sz="5000" dirty="0" smtClean="0">
                <a:solidFill>
                  <a:schemeClr val="tx1"/>
                </a:solidFill>
              </a:rPr>
              <a:t>--Erich Fromm</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Grief</a:t>
            </a:r>
            <a:endParaRPr lang="en-US" dirty="0"/>
          </a:p>
        </p:txBody>
      </p:sp>
      <p:sp>
        <p:nvSpPr>
          <p:cNvPr id="3" name="Content Placeholder 2"/>
          <p:cNvSpPr>
            <a:spLocks noGrp="1"/>
          </p:cNvSpPr>
          <p:nvPr>
            <p:ph idx="1"/>
          </p:nvPr>
        </p:nvSpPr>
        <p:spPr>
          <a:xfrm>
            <a:off x="457200" y="1371599"/>
            <a:ext cx="8229600" cy="5029201"/>
          </a:xfrm>
        </p:spPr>
        <p:txBody>
          <a:bodyPr>
            <a:noAutofit/>
          </a:bodyPr>
          <a:lstStyle/>
          <a:p>
            <a:pPr>
              <a:buNone/>
            </a:pPr>
            <a:r>
              <a:rPr lang="en-US" sz="1200" b="1" dirty="0" smtClean="0"/>
              <a:t>	1</a:t>
            </a:r>
            <a:r>
              <a:rPr lang="en-US" sz="1200" b="1" dirty="0" smtClean="0"/>
              <a:t>. SHOCK &amp; DENIAL-</a:t>
            </a:r>
            <a:r>
              <a:rPr lang="en-US" sz="1200" dirty="0" smtClean="0"/>
              <a:t/>
            </a:r>
            <a:br>
              <a:rPr lang="en-US" sz="1200" dirty="0" smtClean="0"/>
            </a:br>
            <a:r>
              <a:rPr lang="en-US" sz="1200" dirty="0" smtClean="0"/>
              <a:t>You will probably react to learning of the loss with numbed disbelief. You may deny the reality of the loss at some level, in order to avoid the pain. Shock provides emotional protection from being overwhelmed all at once. This may last for weeks.</a:t>
            </a:r>
            <a:br>
              <a:rPr lang="en-US" sz="1200" dirty="0" smtClean="0"/>
            </a:br>
            <a:r>
              <a:rPr lang="en-US" sz="1200" b="1" dirty="0" smtClean="0"/>
              <a:t/>
            </a:r>
            <a:br>
              <a:rPr lang="en-US" sz="1200" b="1" dirty="0" smtClean="0"/>
            </a:br>
            <a:r>
              <a:rPr lang="en-US" sz="1200" b="1" dirty="0" smtClean="0"/>
              <a:t>2. PAIN &amp; GUILT-</a:t>
            </a:r>
            <a:r>
              <a:rPr lang="en-US" sz="1200" dirty="0" smtClean="0"/>
              <a:t/>
            </a:r>
            <a:br>
              <a:rPr lang="en-US" sz="1200" dirty="0" smtClean="0"/>
            </a:br>
            <a:r>
              <a:rPr lang="en-US" sz="1200" dirty="0" smtClean="0"/>
              <a:t>As the shock wears off, it is replaced with the suffering of unbelievable pain. Although excruciating and almost unbearable, it is important that you experience the pain fully, and not hide it, avoid it or escape from it with alcohol or drugs. You may have guilty feelings or remorse over things you did or didn't do with your loved one. </a:t>
            </a:r>
            <a:br>
              <a:rPr lang="en-US" sz="1200" dirty="0" smtClean="0"/>
            </a:br>
            <a:r>
              <a:rPr lang="en-US" sz="1200" dirty="0" smtClean="0"/>
              <a:t/>
            </a:r>
            <a:br>
              <a:rPr lang="en-US" sz="1200" dirty="0" smtClean="0"/>
            </a:br>
            <a:r>
              <a:rPr lang="en-US" sz="1200" b="1" dirty="0" smtClean="0"/>
              <a:t>3. ANGER &amp; BARGAINING-</a:t>
            </a:r>
            <a:r>
              <a:rPr lang="en-US" sz="1200" dirty="0" smtClean="0"/>
              <a:t/>
            </a:r>
            <a:br>
              <a:rPr lang="en-US" sz="1200" dirty="0" smtClean="0"/>
            </a:br>
            <a:r>
              <a:rPr lang="en-US" sz="1200" dirty="0" smtClean="0"/>
              <a:t>Frustration gives way to anger, and you may lash out and lay unwarranted blame for the death on someone else. Please try to control this, as permanent damage to your relationships may result. This is a time for the release of bottled up emotion. </a:t>
            </a:r>
          </a:p>
          <a:p>
            <a:pPr>
              <a:buNone/>
            </a:pPr>
            <a:r>
              <a:rPr lang="en-US" sz="1200" dirty="0" smtClean="0"/>
              <a:t>	You </a:t>
            </a:r>
            <a:r>
              <a:rPr lang="en-US" sz="1200" dirty="0" smtClean="0"/>
              <a:t>may rail against fate, questioning "Why me?" You may also try to bargain in vain with the powers that be for a way out of your despair ("I will never drink again if you just bring him back")</a:t>
            </a:r>
            <a:br>
              <a:rPr lang="en-US" sz="1200" dirty="0" smtClean="0"/>
            </a:br>
            <a:r>
              <a:rPr lang="en-US" sz="1200" dirty="0" smtClean="0"/>
              <a:t/>
            </a:r>
            <a:br>
              <a:rPr lang="en-US" sz="1200" dirty="0" smtClean="0"/>
            </a:br>
            <a:r>
              <a:rPr lang="en-US" sz="1200" b="1" dirty="0" smtClean="0"/>
              <a:t>4. </a:t>
            </a:r>
            <a:r>
              <a:rPr lang="en-US" sz="1200" b="1" dirty="0" smtClean="0"/>
              <a:t>DEPRESSION and LONELINESS-</a:t>
            </a:r>
            <a:r>
              <a:rPr lang="en-US" sz="1200" dirty="0" smtClean="0"/>
              <a:t/>
            </a:r>
            <a:br>
              <a:rPr lang="en-US" sz="1200" dirty="0" smtClean="0"/>
            </a:br>
            <a:r>
              <a:rPr lang="en-US" sz="1200" dirty="0" smtClean="0"/>
              <a:t>Just when your friends may think you should be getting on with your life, a long period of sad reflection will likely overtake you. This is a normal stage of grief, so do not be "talked out of it" by well-meaning outsiders. </a:t>
            </a:r>
            <a:r>
              <a:rPr lang="en-US" sz="1200" dirty="0" smtClean="0"/>
              <a:t>During </a:t>
            </a:r>
            <a:r>
              <a:rPr lang="en-US" sz="1200" dirty="0" smtClean="0"/>
              <a:t>this time, you finally realize the true magnitude of your loss, and it depresses you. You may isolate yourself on purpose, reflect on things you did with your lost one, and focus on memories of the past. You may sense feelings of emptiness or despair. </a:t>
            </a:r>
            <a:br>
              <a:rPr lang="en-US" sz="1200" dirty="0" smtClean="0"/>
            </a:br>
            <a:r>
              <a:rPr lang="en-US" sz="1200" dirty="0" smtClean="0"/>
              <a:t/>
            </a:r>
            <a:br>
              <a:rPr lang="en-US" sz="1200" dirty="0" smtClean="0"/>
            </a:br>
            <a:r>
              <a:rPr lang="en-US" sz="1200" b="1" dirty="0" smtClean="0"/>
              <a:t>5. </a:t>
            </a:r>
            <a:r>
              <a:rPr lang="en-US" sz="1200" b="1" dirty="0" smtClean="0"/>
              <a:t>ACCEPTANCE &amp; HOPE-</a:t>
            </a:r>
            <a:r>
              <a:rPr lang="en-US" sz="1200" dirty="0" smtClean="0"/>
              <a:t/>
            </a:r>
            <a:br>
              <a:rPr lang="en-US" sz="1200" dirty="0" smtClean="0"/>
            </a:br>
            <a:r>
              <a:rPr lang="en-US" sz="1200" dirty="0" smtClean="0"/>
              <a:t>During this, the last of the seven stages in this grief model, you learn to accept and deal with the reality of your situation. Acceptance does not necessarily mean instant happiness. Given the pain and turmoil you have experienced, you can never return to the carefree, untroubled YOU that existed before this tragedy. But you will find a way forward. </a:t>
            </a:r>
          </a:p>
          <a:p>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grief?</a:t>
            </a:r>
          </a:p>
          <a:p>
            <a:r>
              <a:rPr lang="en-US" dirty="0" smtClean="0"/>
              <a:t>How does grief differ from sadness?</a:t>
            </a:r>
          </a:p>
          <a:p>
            <a:r>
              <a:rPr lang="en-US" dirty="0" smtClean="0"/>
              <a:t>How do we get over grief?</a:t>
            </a:r>
          </a:p>
          <a:p>
            <a:r>
              <a:rPr lang="en-US" dirty="0" smtClean="0"/>
              <a:t>Does everyone grieve the same way?</a:t>
            </a:r>
          </a:p>
          <a:p>
            <a:r>
              <a:rPr lang="en-US" dirty="0" smtClean="0"/>
              <a:t>What is the appropriate way to grieve?</a:t>
            </a:r>
          </a:p>
          <a:p>
            <a:r>
              <a:rPr lang="en-US" dirty="0" smtClean="0"/>
              <a:t>What kinds of situations cause us to grieve?</a:t>
            </a:r>
          </a:p>
          <a:p>
            <a:r>
              <a:rPr lang="en-US" dirty="0" smtClean="0"/>
              <a:t>What do we do when we lose someone close to us?</a:t>
            </a:r>
          </a:p>
          <a:p>
            <a:r>
              <a:rPr lang="en-US" dirty="0" smtClean="0"/>
              <a:t>How can the experience of someone dying be made easier?</a:t>
            </a:r>
          </a:p>
          <a:p>
            <a:r>
              <a:rPr lang="en-US" dirty="0" smtClean="0"/>
              <a:t>What do you say to someone who is grieving?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Pre-Death</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r>
              <a:rPr lang="en-US" dirty="0" smtClean="0"/>
              <a:t>Wills</a:t>
            </a:r>
          </a:p>
          <a:p>
            <a:pPr marL="971550" lvl="1" indent="-514350"/>
            <a:r>
              <a:rPr lang="en-US" dirty="0" smtClean="0"/>
              <a:t>Living will</a:t>
            </a:r>
          </a:p>
          <a:p>
            <a:pPr marL="1371600" lvl="2" indent="-514350"/>
            <a:r>
              <a:rPr lang="en-US" dirty="0" smtClean="0"/>
              <a:t>Written while alive and healthy</a:t>
            </a:r>
          </a:p>
          <a:p>
            <a:pPr marL="1371600" lvl="2" indent="-514350"/>
            <a:r>
              <a:rPr lang="en-US" dirty="0" smtClean="0"/>
              <a:t>Expresses what medical treatment is to be administered</a:t>
            </a:r>
          </a:p>
          <a:p>
            <a:pPr marL="971550" lvl="1" indent="-514350"/>
            <a:r>
              <a:rPr lang="en-US" dirty="0" smtClean="0"/>
              <a:t>Last will and testament</a:t>
            </a:r>
          </a:p>
          <a:p>
            <a:pPr marL="1371600" lvl="2" indent="-514350"/>
            <a:r>
              <a:rPr lang="en-US" dirty="0" smtClean="0"/>
              <a:t>Written while alive and healthy</a:t>
            </a:r>
          </a:p>
          <a:p>
            <a:pPr marL="1371600" lvl="2" indent="-514350"/>
            <a:r>
              <a:rPr lang="en-US" dirty="0" smtClean="0"/>
              <a:t>Expresses where assets should go and what to do with property, children, etc.</a:t>
            </a:r>
          </a:p>
          <a:p>
            <a:pPr marL="514350" indent="-514350"/>
            <a:r>
              <a:rPr lang="en-US" dirty="0" smtClean="0"/>
              <a:t>Wishes</a:t>
            </a:r>
          </a:p>
          <a:p>
            <a:pPr marL="914400" lvl="1" indent="-514350"/>
            <a:r>
              <a:rPr lang="en-US" dirty="0" smtClean="0"/>
              <a:t>Cremation </a:t>
            </a:r>
            <a:r>
              <a:rPr lang="en-US" dirty="0" err="1" smtClean="0"/>
              <a:t>vs</a:t>
            </a:r>
            <a:r>
              <a:rPr lang="en-US" dirty="0" smtClean="0"/>
              <a:t> Burial</a:t>
            </a:r>
          </a:p>
          <a:p>
            <a:pPr marL="914400" lvl="1" indent="-514350"/>
            <a:r>
              <a:rPr lang="en-US" dirty="0" smtClean="0"/>
              <a:t>Memorial services, open/closed casket, wake</a:t>
            </a:r>
          </a:p>
          <a:p>
            <a:pPr marL="514350" indent="-514350"/>
            <a:r>
              <a:rPr lang="en-US" dirty="0" smtClean="0"/>
              <a:t>Organ/tissue </a:t>
            </a:r>
            <a:r>
              <a:rPr lang="en-US" dirty="0" err="1" smtClean="0"/>
              <a:t>doner</a:t>
            </a:r>
            <a:endParaRPr lang="en-US" dirty="0" smtClean="0"/>
          </a:p>
          <a:p>
            <a:pPr marL="914400" lvl="1" indent="-514350"/>
            <a:r>
              <a:rPr lang="en-US" dirty="0" smtClean="0"/>
              <a:t>Organs must be farmed immediately (heart, lungs, liver, kidneys)</a:t>
            </a:r>
          </a:p>
          <a:p>
            <a:pPr marL="914400" lvl="1" indent="-514350"/>
            <a:r>
              <a:rPr lang="en-US" dirty="0" smtClean="0"/>
              <a:t>Tissues include skin, bones, and eyes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20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20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event of a death</a:t>
            </a:r>
            <a:endParaRPr lang="en-US" dirty="0"/>
          </a:p>
        </p:txBody>
      </p:sp>
      <p:sp>
        <p:nvSpPr>
          <p:cNvPr id="3" name="Content Placeholder 2"/>
          <p:cNvSpPr>
            <a:spLocks noGrp="1"/>
          </p:cNvSpPr>
          <p:nvPr>
            <p:ph idx="1"/>
          </p:nvPr>
        </p:nvSpPr>
        <p:spPr/>
        <p:txBody>
          <a:bodyPr/>
          <a:lstStyle/>
          <a:p>
            <a:r>
              <a:rPr lang="en-US" dirty="0" smtClean="0"/>
              <a:t>Do not move anything or anyone; try to keep gawkers away and don’t go near anything</a:t>
            </a:r>
          </a:p>
          <a:p>
            <a:r>
              <a:rPr lang="en-US" dirty="0" smtClean="0"/>
              <a:t>Call 911; they will notify the other authorities</a:t>
            </a:r>
          </a:p>
          <a:p>
            <a:r>
              <a:rPr lang="en-US" dirty="0" smtClean="0"/>
              <a:t>Do not start to spread the word; allow time for the family to let others know</a:t>
            </a:r>
          </a:p>
          <a:p>
            <a:r>
              <a:rPr lang="en-US" dirty="0" smtClean="0"/>
              <a:t>Body identification—usually the closest relative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 Funeral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Journey:  Hospital to morgue to funeral home</a:t>
            </a:r>
          </a:p>
          <a:p>
            <a:r>
              <a:rPr lang="en-US" dirty="0" smtClean="0"/>
              <a:t>Newspaper:  Writing the obituary</a:t>
            </a:r>
          </a:p>
          <a:p>
            <a:r>
              <a:rPr lang="en-US" dirty="0" smtClean="0"/>
              <a:t>Memorial accounts</a:t>
            </a:r>
          </a:p>
          <a:p>
            <a:r>
              <a:rPr lang="en-US" dirty="0" smtClean="0"/>
              <a:t>Pallbearers/Ushers</a:t>
            </a:r>
          </a:p>
          <a:p>
            <a:pPr lvl="1"/>
            <a:r>
              <a:rPr lang="en-US" dirty="0" smtClean="0"/>
              <a:t>Mostly males, friends or family members</a:t>
            </a:r>
          </a:p>
          <a:p>
            <a:r>
              <a:rPr lang="en-US" dirty="0" smtClean="0"/>
              <a:t>Eulogies</a:t>
            </a:r>
          </a:p>
          <a:p>
            <a:pPr lvl="1"/>
            <a:r>
              <a:rPr lang="en-US" dirty="0" smtClean="0"/>
              <a:t>It’s ok to decline</a:t>
            </a:r>
          </a:p>
          <a:p>
            <a:pPr lvl="1"/>
            <a:r>
              <a:rPr lang="en-US" dirty="0" smtClean="0"/>
              <a:t>It’s ok to cry, but don’t lose control</a:t>
            </a:r>
          </a:p>
          <a:p>
            <a:pPr lvl="1"/>
            <a:r>
              <a:rPr lang="en-US" dirty="0" smtClean="0"/>
              <a:t>2-10  minutes long</a:t>
            </a:r>
          </a:p>
          <a:p>
            <a:pPr lvl="1"/>
            <a:r>
              <a:rPr lang="en-US" dirty="0" smtClean="0"/>
              <a:t>Pick a few characteristics or stories</a:t>
            </a:r>
          </a:p>
          <a:p>
            <a:r>
              <a:rPr lang="en-US" dirty="0" smtClean="0"/>
              <a:t>Flowers</a:t>
            </a:r>
          </a:p>
          <a:p>
            <a:pPr lvl="1"/>
            <a:r>
              <a:rPr lang="en-US" dirty="0" smtClean="0"/>
              <a:t>Baskets/plants (any kind, can be from anyone)</a:t>
            </a:r>
          </a:p>
          <a:p>
            <a:pPr lvl="1"/>
            <a:r>
              <a:rPr lang="en-US" dirty="0" smtClean="0"/>
              <a:t>Wreaths/crosses (usually sent by a group)</a:t>
            </a:r>
          </a:p>
          <a:p>
            <a:pPr lvl="1"/>
            <a:r>
              <a:rPr lang="en-US" dirty="0" smtClean="0"/>
              <a:t>Fancy arrangements (from family/for family)</a:t>
            </a:r>
          </a:p>
          <a:p>
            <a:pPr fontAlgn="ctr"/>
            <a:r>
              <a:rPr lang="en-US" dirty="0" smtClean="0"/>
              <a:t>Casket arrangements (from immediate family only)</a:t>
            </a:r>
            <a:r>
              <a:rPr lang="en-US" dirty="0"/>
              <a:t> </a:t>
            </a:r>
            <a:r>
              <a:rPr lang="en-US" dirty="0" smtClean="0"/>
              <a:t/>
            </a:r>
            <a:br>
              <a:rPr lang="en-US" dirty="0" smtClean="0"/>
            </a:b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20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20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fade">
                                      <p:cBhvr>
                                        <p:cTn id="56" dur="2000"/>
                                        <p:tgtEl>
                                          <p:spTgt spid="3">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Behavior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Do I say?</a:t>
            </a:r>
          </a:p>
          <a:p>
            <a:pPr lvl="1"/>
            <a:r>
              <a:rPr lang="en-US" dirty="0" smtClean="0"/>
              <a:t>Avoid overt emotional outbursts</a:t>
            </a:r>
          </a:p>
          <a:p>
            <a:pPr lvl="1"/>
            <a:r>
              <a:rPr lang="en-US" dirty="0" smtClean="0"/>
              <a:t>To Adults (ages 14 or older):</a:t>
            </a:r>
          </a:p>
          <a:p>
            <a:pPr lvl="2"/>
            <a:r>
              <a:rPr lang="en-US" dirty="0" smtClean="0"/>
              <a:t>I’m so sorry</a:t>
            </a:r>
          </a:p>
          <a:p>
            <a:pPr lvl="2"/>
            <a:r>
              <a:rPr lang="en-US" dirty="0" smtClean="0"/>
              <a:t>You’re in my thoughts</a:t>
            </a:r>
          </a:p>
          <a:p>
            <a:pPr lvl="2"/>
            <a:r>
              <a:rPr lang="en-US" dirty="0" smtClean="0"/>
              <a:t>Let me know if you need anything</a:t>
            </a:r>
          </a:p>
          <a:p>
            <a:pPr lvl="2"/>
            <a:r>
              <a:rPr lang="en-US" dirty="0" smtClean="0"/>
              <a:t>Are you sleeping?</a:t>
            </a:r>
          </a:p>
          <a:p>
            <a:pPr lvl="2"/>
            <a:r>
              <a:rPr lang="en-US" dirty="0" smtClean="0"/>
              <a:t>Take care of yourself</a:t>
            </a:r>
          </a:p>
          <a:p>
            <a:pPr lvl="1"/>
            <a:r>
              <a:rPr lang="en-US" dirty="0" smtClean="0"/>
              <a:t>To Children (under 13):</a:t>
            </a:r>
          </a:p>
          <a:p>
            <a:pPr lvl="2"/>
            <a:r>
              <a:rPr lang="en-US" dirty="0" smtClean="0"/>
              <a:t>Talk about something else.  Don’t mention the deceased to children</a:t>
            </a:r>
          </a:p>
          <a:p>
            <a:pPr lvl="2"/>
            <a:r>
              <a:rPr lang="en-US" dirty="0" smtClean="0"/>
              <a:t>Ask about their sports or other interests</a:t>
            </a:r>
          </a:p>
          <a:p>
            <a:pPr lvl="2"/>
            <a:r>
              <a:rPr lang="en-US" dirty="0" smtClean="0"/>
              <a:t>Comment on how nice they look</a:t>
            </a:r>
          </a:p>
          <a:p>
            <a:pPr lvl="2"/>
            <a:r>
              <a:rPr lang="en-US" dirty="0" smtClean="0"/>
              <a:t>Take young children something to snack on, candy, or a drink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2000"/>
                                        <p:tgtEl>
                                          <p:spTgt spid="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Dress</a:t>
            </a:r>
            <a:endParaRPr lang="en-US" dirty="0"/>
          </a:p>
        </p:txBody>
      </p:sp>
      <p:sp>
        <p:nvSpPr>
          <p:cNvPr id="3" name="Content Placeholder 2"/>
          <p:cNvSpPr>
            <a:spLocks noGrp="1"/>
          </p:cNvSpPr>
          <p:nvPr>
            <p:ph idx="1"/>
          </p:nvPr>
        </p:nvSpPr>
        <p:spPr/>
        <p:txBody>
          <a:bodyPr/>
          <a:lstStyle/>
          <a:p>
            <a:r>
              <a:rPr lang="en-US" dirty="0" smtClean="0"/>
              <a:t>Men:</a:t>
            </a:r>
          </a:p>
          <a:p>
            <a:pPr lvl="1"/>
            <a:r>
              <a:rPr lang="en-US" dirty="0" smtClean="0"/>
              <a:t>Wear darker clothing</a:t>
            </a:r>
          </a:p>
          <a:p>
            <a:pPr lvl="1"/>
            <a:r>
              <a:rPr lang="en-US" dirty="0" smtClean="0"/>
              <a:t>Dress pants and a button up shirt is ok</a:t>
            </a:r>
          </a:p>
          <a:p>
            <a:pPr lvl="1"/>
            <a:r>
              <a:rPr lang="en-US" dirty="0" smtClean="0"/>
              <a:t>A tie makes all the difference</a:t>
            </a:r>
          </a:p>
          <a:p>
            <a:r>
              <a:rPr lang="en-US" dirty="0" smtClean="0"/>
              <a:t>Women:</a:t>
            </a:r>
          </a:p>
          <a:p>
            <a:pPr lvl="1"/>
            <a:r>
              <a:rPr lang="en-US" dirty="0" smtClean="0"/>
              <a:t>Darker colors are appropriate</a:t>
            </a:r>
          </a:p>
          <a:p>
            <a:pPr lvl="1"/>
            <a:r>
              <a:rPr lang="en-US" dirty="0" smtClean="0"/>
              <a:t>Dress, skirt, or dress pants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Processions</a:t>
            </a:r>
            <a:endParaRPr lang="en-US" dirty="0"/>
          </a:p>
        </p:txBody>
      </p:sp>
      <p:sp>
        <p:nvSpPr>
          <p:cNvPr id="3" name="Content Placeholder 2"/>
          <p:cNvSpPr>
            <a:spLocks noGrp="1"/>
          </p:cNvSpPr>
          <p:nvPr>
            <p:ph idx="1"/>
          </p:nvPr>
        </p:nvSpPr>
        <p:spPr>
          <a:xfrm>
            <a:off x="381000" y="1524000"/>
            <a:ext cx="8229600" cy="4625609"/>
          </a:xfrm>
        </p:spPr>
        <p:txBody>
          <a:bodyPr>
            <a:normAutofit fontScale="92500" lnSpcReduction="20000"/>
          </a:bodyPr>
          <a:lstStyle/>
          <a:p>
            <a:r>
              <a:rPr lang="en-US" dirty="0" smtClean="0"/>
              <a:t>If you are</a:t>
            </a:r>
            <a:r>
              <a:rPr lang="en-US" sz="6500" dirty="0" smtClean="0"/>
              <a:t> in </a:t>
            </a:r>
            <a:r>
              <a:rPr lang="en-US" dirty="0" smtClean="0"/>
              <a:t>one:</a:t>
            </a:r>
          </a:p>
          <a:p>
            <a:pPr lvl="1"/>
            <a:r>
              <a:rPr lang="en-US" dirty="0" smtClean="0"/>
              <a:t>Your stereo should not be heard outside of your car</a:t>
            </a:r>
          </a:p>
          <a:p>
            <a:pPr lvl="1"/>
            <a:r>
              <a:rPr lang="en-US" dirty="0" smtClean="0"/>
              <a:t>Turn on your lights and your hazards</a:t>
            </a:r>
          </a:p>
          <a:p>
            <a:pPr lvl="1"/>
            <a:r>
              <a:rPr lang="en-US" dirty="0" smtClean="0"/>
              <a:t>Follow closely; don’t allow too much room between you and the car in front of you</a:t>
            </a:r>
          </a:p>
          <a:p>
            <a:pPr lvl="1"/>
            <a:r>
              <a:rPr lang="en-US" dirty="0" smtClean="0"/>
              <a:t>You do not have to obey any traffic signs or signals</a:t>
            </a:r>
          </a:p>
          <a:p>
            <a:r>
              <a:rPr lang="en-US" dirty="0" smtClean="0"/>
              <a:t>If you </a:t>
            </a:r>
            <a:r>
              <a:rPr lang="en-US" sz="6500" dirty="0" smtClean="0"/>
              <a:t>see</a:t>
            </a:r>
            <a:r>
              <a:rPr lang="en-US" dirty="0" smtClean="0"/>
              <a:t> one:</a:t>
            </a:r>
          </a:p>
          <a:p>
            <a:pPr lvl="1"/>
            <a:r>
              <a:rPr lang="en-US" dirty="0" smtClean="0"/>
              <a:t>GET OFF THE ROAD!  Stop your car, pull off the road, even if it’s across several lanes or going in the opposite direction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 Death</a:t>
            </a:r>
            <a:endParaRPr lang="en-US" dirty="0"/>
          </a:p>
        </p:txBody>
      </p:sp>
      <p:sp>
        <p:nvSpPr>
          <p:cNvPr id="3" name="Content Placeholder 2"/>
          <p:cNvSpPr>
            <a:spLocks noGrp="1"/>
          </p:cNvSpPr>
          <p:nvPr>
            <p:ph idx="1"/>
          </p:nvPr>
        </p:nvSpPr>
        <p:spPr/>
        <p:txBody>
          <a:bodyPr>
            <a:normAutofit/>
          </a:bodyPr>
          <a:lstStyle/>
          <a:p>
            <a:r>
              <a:rPr lang="en-US" dirty="0" smtClean="0"/>
              <a:t>Allow yourself to grieve</a:t>
            </a:r>
          </a:p>
          <a:p>
            <a:r>
              <a:rPr lang="en-US" dirty="0" smtClean="0"/>
              <a:t>Try to get back into your routine; don’t allow your life to stop</a:t>
            </a:r>
          </a:p>
          <a:p>
            <a:r>
              <a:rPr lang="en-US" dirty="0" smtClean="0"/>
              <a:t>Learn to read your emotions; the feelings can come back up at any time</a:t>
            </a:r>
          </a:p>
          <a:p>
            <a:r>
              <a:rPr lang="en-US" dirty="0" smtClean="0"/>
              <a:t>If you are in a situation that makes you uncomfortable, it’s okay to remove yourself</a:t>
            </a:r>
          </a:p>
          <a:p>
            <a:r>
              <a:rPr lang="en-US" dirty="0" smtClean="0"/>
              <a:t>Memorials and rituals are ok, as long as they aren’t all-consuming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747</TotalTime>
  <Words>598</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Death, Dying, and Grief</vt:lpstr>
      <vt:lpstr>Some Questions</vt:lpstr>
      <vt:lpstr>Pre-Death</vt:lpstr>
      <vt:lpstr>In the event of a death</vt:lpstr>
      <vt:lpstr>Planning a Funeral</vt:lpstr>
      <vt:lpstr>Funeral Behavior</vt:lpstr>
      <vt:lpstr>Funeral Dress</vt:lpstr>
      <vt:lpstr>Funeral Processions</vt:lpstr>
      <vt:lpstr>After a Death</vt:lpstr>
      <vt:lpstr>Stages of Grief</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Dying, and Grief</dc:title>
  <dc:creator>ktinnon</dc:creator>
  <cp:lastModifiedBy>ktinnon</cp:lastModifiedBy>
  <cp:revision>29</cp:revision>
  <dcterms:created xsi:type="dcterms:W3CDTF">2009-03-27T12:12:11Z</dcterms:created>
  <dcterms:modified xsi:type="dcterms:W3CDTF">2010-11-18T13:48:32Z</dcterms:modified>
</cp:coreProperties>
</file>