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AA1F36-B061-4A7C-89A3-C3941EF715A9}" type="datetimeFigureOut">
              <a:rPr lang="en-US" smtClean="0"/>
              <a:pPr/>
              <a:t>5/26/2009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E42A1C-1B8B-4B77-B248-710A0331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</a:t>
            </a:r>
            <a:r>
              <a:rPr lang="en-US" dirty="0" smtClean="0"/>
              <a:t>Romanticism</a:t>
            </a:r>
            <a:br>
              <a:rPr lang="en-US" dirty="0" smtClean="0"/>
            </a:br>
            <a:r>
              <a:rPr lang="en-US" dirty="0" smtClean="0"/>
              <a:t>1800-1860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walk on our own feet; we will work with our own hands; we will speak our own minds.</a:t>
            </a:r>
          </a:p>
          <a:p>
            <a:r>
              <a:rPr lang="en-US" dirty="0" smtClean="0"/>
              <a:t>Ralph Waldo Emerson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Romanticism in </a:t>
            </a:r>
            <a:r>
              <a:rPr lang="en-US" dirty="0" err="1" smtClean="0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were still a very young country, just starting to form our own literary style</a:t>
            </a:r>
          </a:p>
          <a:p>
            <a:r>
              <a:rPr lang="en-US" dirty="0" smtClean="0"/>
              <a:t>Romantic writers </a:t>
            </a:r>
            <a:r>
              <a:rPr lang="en-US" dirty="0" smtClean="0"/>
              <a:t>valued </a:t>
            </a:r>
            <a:r>
              <a:rPr lang="en-US" dirty="0" smtClean="0"/>
              <a:t>feeling and intuition over reason</a:t>
            </a:r>
          </a:p>
          <a:p>
            <a:r>
              <a:rPr lang="en-US" dirty="0" smtClean="0"/>
              <a:t>Emphasis on imagination, individual feelings, and wild nature</a:t>
            </a:r>
          </a:p>
          <a:p>
            <a:endParaRPr lang="en-US" dirty="0"/>
          </a:p>
        </p:txBody>
      </p:sp>
      <p:pic>
        <p:nvPicPr>
          <p:cNvPr id="5" name="Content Placeholder 4" descr="tb_waterfall_wallpaper_kangs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600200"/>
            <a:ext cx="3521075" cy="264080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Romantic Ideal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rise above “dull realities” to a realm of higher truth </a:t>
            </a:r>
            <a:endParaRPr lang="en-US" dirty="0" smtClean="0"/>
          </a:p>
          <a:p>
            <a:pPr lvl="1"/>
            <a:r>
              <a:rPr lang="en-US" dirty="0" smtClean="0"/>
              <a:t>by</a:t>
            </a:r>
            <a:r>
              <a:rPr lang="en-US" dirty="0" smtClean="0"/>
              <a:t> </a:t>
            </a:r>
            <a:r>
              <a:rPr lang="en-US" dirty="0" smtClean="0"/>
              <a:t>developing and describing exotic, beautiful settings</a:t>
            </a:r>
          </a:p>
          <a:p>
            <a:pPr lvl="1"/>
            <a:r>
              <a:rPr lang="en-US" dirty="0" smtClean="0"/>
              <a:t>By revealing the underlying beauty and truth of nature</a:t>
            </a:r>
            <a:endParaRPr lang="en-US" dirty="0"/>
          </a:p>
        </p:txBody>
      </p:sp>
      <p:pic>
        <p:nvPicPr>
          <p:cNvPr id="5" name="Content Placeholder 4" descr="Scenery%20-%20Sunbeams,%20Hunting%20Valle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4263496" cy="3810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Romanticism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Value feeling and intuition over reason</a:t>
            </a:r>
          </a:p>
          <a:p>
            <a:r>
              <a:rPr lang="en-US" dirty="0" smtClean="0"/>
              <a:t>Place faith in inner experience and imagination</a:t>
            </a:r>
          </a:p>
          <a:p>
            <a:r>
              <a:rPr lang="en-US" dirty="0" smtClean="0"/>
              <a:t>Shun artificiality of civilization and return to nature</a:t>
            </a:r>
          </a:p>
          <a:p>
            <a:r>
              <a:rPr lang="en-US" dirty="0" smtClean="0"/>
              <a:t>Prefer youthful innocence to educated sophistication</a:t>
            </a:r>
          </a:p>
          <a:p>
            <a:r>
              <a:rPr lang="en-US" dirty="0" smtClean="0"/>
              <a:t>Champion individual freedom</a:t>
            </a:r>
          </a:p>
          <a:p>
            <a:r>
              <a:rPr lang="en-US" dirty="0" smtClean="0"/>
              <a:t>Reflect on nature to find spiritual and moral guidance</a:t>
            </a:r>
          </a:p>
          <a:p>
            <a:r>
              <a:rPr lang="en-US" dirty="0" smtClean="0"/>
              <a:t>Trust in the wisdom of the past and distrust progress</a:t>
            </a:r>
          </a:p>
          <a:p>
            <a:r>
              <a:rPr lang="en-US" dirty="0" smtClean="0"/>
              <a:t>Find beauty in exotic locales, the supernatural realm, and the inner world of the imagination</a:t>
            </a:r>
          </a:p>
          <a:p>
            <a:r>
              <a:rPr lang="en-US" dirty="0" smtClean="0"/>
              <a:t>Use poetry to express the imaginings</a:t>
            </a:r>
          </a:p>
          <a:p>
            <a:r>
              <a:rPr lang="en-US" dirty="0" smtClean="0"/>
              <a:t>Find inspiration in myths, legends, and folklore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American </a:t>
            </a:r>
            <a:r>
              <a:rPr lang="en-US" dirty="0" smtClean="0"/>
              <a:t>Novel and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9416"/>
            <a:ext cx="3962400" cy="4846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Focused on and idealized frontier life</a:t>
            </a:r>
          </a:p>
          <a:p>
            <a:r>
              <a:rPr lang="en-US" dirty="0" smtClean="0"/>
              <a:t>Hero was youthful, innocent, with a sense of true honor, not false modesty</a:t>
            </a:r>
          </a:p>
          <a:p>
            <a:r>
              <a:rPr lang="en-US" dirty="0" smtClean="0"/>
              <a:t>Hero’s knowledge comes from experience and intuition, not formal education</a:t>
            </a:r>
          </a:p>
          <a:p>
            <a:r>
              <a:rPr lang="en-US" dirty="0" smtClean="0"/>
              <a:t>Characters were seeking higher understanding of the world</a:t>
            </a:r>
          </a:p>
        </p:txBody>
      </p:sp>
      <p:pic>
        <p:nvPicPr>
          <p:cNvPr id="4" name="Picture 3" descr="266399-7857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1447800"/>
            <a:ext cx="3840480" cy="480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Fireside Poets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886200" cy="4846320"/>
          </a:xfrm>
        </p:spPr>
        <p:txBody>
          <a:bodyPr/>
          <a:lstStyle/>
          <a:p>
            <a:r>
              <a:rPr lang="en-US" dirty="0" smtClean="0"/>
              <a:t>Believed poetry to be the ultimate expression of imagination</a:t>
            </a:r>
          </a:p>
          <a:p>
            <a:r>
              <a:rPr lang="en-US" dirty="0" smtClean="0"/>
              <a:t>Expressed American ideals while imitating European style</a:t>
            </a:r>
          </a:p>
          <a:p>
            <a:r>
              <a:rPr lang="en-US" dirty="0" smtClean="0"/>
              <a:t>Were read at firesides for entertainment</a:t>
            </a:r>
          </a:p>
          <a:p>
            <a:r>
              <a:rPr lang="en-US" dirty="0" smtClean="0"/>
              <a:t>Were old-fashioned and classical</a:t>
            </a:r>
            <a:endParaRPr lang="en-US" dirty="0"/>
          </a:p>
        </p:txBody>
      </p:sp>
      <p:pic>
        <p:nvPicPr>
          <p:cNvPr id="4" name="Picture 3" descr="Fireside%20Ch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376" y="2667000"/>
            <a:ext cx="4371278" cy="3200400"/>
          </a:xfrm>
          <a:prstGeom prst="rect">
            <a:avLst/>
          </a:prstGeom>
        </p:spPr>
      </p:pic>
      <p:pic>
        <p:nvPicPr>
          <p:cNvPr id="5" name="Picture 4" descr="image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838200"/>
            <a:ext cx="1152525" cy="1876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Transcendentalists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Believed that to understand the world we must go beyond (transcend) the physical </a:t>
            </a:r>
            <a:r>
              <a:rPr lang="en-US" dirty="0" smtClean="0"/>
              <a:t>realm</a:t>
            </a:r>
          </a:p>
          <a:p>
            <a:r>
              <a:rPr lang="en-US" dirty="0" smtClean="0"/>
              <a:t>Called themselves Transcendentalists</a:t>
            </a:r>
          </a:p>
          <a:p>
            <a:r>
              <a:rPr lang="en-US" dirty="0" smtClean="0"/>
              <a:t>Believed that nature would reveal all of the world’s truths</a:t>
            </a:r>
          </a:p>
          <a:p>
            <a:r>
              <a:rPr lang="en-US" dirty="0" smtClean="0"/>
              <a:t>Self-reliance, individualism, and deliberate learning were the strongholds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38960_fu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43400" y="1523999"/>
            <a:ext cx="3695700" cy="2874433"/>
          </a:xfrm>
        </p:spPr>
      </p:pic>
      <p:pic>
        <p:nvPicPr>
          <p:cNvPr id="6" name="Picture 5" descr="transwe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358132"/>
            <a:ext cx="3378200" cy="24998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Romantics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Nathaniel Hawthorne, Herman Melville, and Edgar Allan Poe</a:t>
            </a:r>
          </a:p>
          <a:p>
            <a:r>
              <a:rPr lang="en-US" dirty="0" smtClean="0"/>
              <a:t>Acknowledged the wickedness of humans, as well as the beauty of nature</a:t>
            </a:r>
          </a:p>
          <a:p>
            <a:r>
              <a:rPr lang="en-US" dirty="0" smtClean="0"/>
              <a:t>Focused on conflicts between good and evil, guilt and sin, and madness</a:t>
            </a:r>
            <a:endParaRPr lang="en-US" dirty="0"/>
          </a:p>
        </p:txBody>
      </p:sp>
      <p:pic>
        <p:nvPicPr>
          <p:cNvPr id="4" name="Picture 3" descr="Edgar_Allan_Po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886200"/>
            <a:ext cx="2205197" cy="2761129"/>
          </a:xfrm>
          <a:prstGeom prst="rect">
            <a:avLst/>
          </a:prstGeom>
        </p:spPr>
      </p:pic>
      <p:pic>
        <p:nvPicPr>
          <p:cNvPr id="5" name="Picture 4" descr="hawthorne1870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495800"/>
            <a:ext cx="2365248" cy="2767584"/>
          </a:xfrm>
          <a:prstGeom prst="rect">
            <a:avLst/>
          </a:prstGeom>
        </p:spPr>
      </p:pic>
      <p:pic>
        <p:nvPicPr>
          <p:cNvPr id="6" name="Picture 5" descr="Fall of the House of Usher--Epste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572000"/>
            <a:ext cx="2438400" cy="1828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337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American Romanticism 1800-1860</vt:lpstr>
      <vt:lpstr>Romanticism in america</vt:lpstr>
      <vt:lpstr>The Romantic Ideal</vt:lpstr>
      <vt:lpstr>Romanticism characteristics</vt:lpstr>
      <vt:lpstr>The American Novel and hero</vt:lpstr>
      <vt:lpstr>The Fireside Poets</vt:lpstr>
      <vt:lpstr>The Transcendentalists</vt:lpstr>
      <vt:lpstr>The Dark Romantics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Romanticism</dc:title>
  <dc:creator>ktinnon</dc:creator>
  <cp:lastModifiedBy>ktinnon</cp:lastModifiedBy>
  <cp:revision>6</cp:revision>
  <dcterms:created xsi:type="dcterms:W3CDTF">2009-05-22T17:39:20Z</dcterms:created>
  <dcterms:modified xsi:type="dcterms:W3CDTF">2009-05-26T12:59:01Z</dcterms:modified>
</cp:coreProperties>
</file>