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4" r:id="rId4"/>
    <p:sldId id="258" r:id="rId5"/>
    <p:sldId id="259" r:id="rId6"/>
    <p:sldId id="283" r:id="rId7"/>
    <p:sldId id="261" r:id="rId8"/>
    <p:sldId id="276" r:id="rId9"/>
    <p:sldId id="285" r:id="rId10"/>
    <p:sldId id="286" r:id="rId11"/>
    <p:sldId id="263" r:id="rId12"/>
    <p:sldId id="266" r:id="rId13"/>
    <p:sldId id="267" r:id="rId14"/>
    <p:sldId id="287" r:id="rId15"/>
    <p:sldId id="264" r:id="rId16"/>
    <p:sldId id="265" r:id="rId17"/>
    <p:sldId id="288" r:id="rId18"/>
    <p:sldId id="268" r:id="rId19"/>
    <p:sldId id="289" r:id="rId20"/>
    <p:sldId id="269" r:id="rId21"/>
    <p:sldId id="282" r:id="rId22"/>
    <p:sldId id="271" r:id="rId23"/>
    <p:sldId id="272" r:id="rId24"/>
    <p:sldId id="278" r:id="rId25"/>
    <p:sldId id="27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0561C-78A5-457C-A781-1F2749F9AD5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8666E7-44E9-4629-9A13-DA091E987647}">
      <dgm:prSet/>
      <dgm:spPr/>
      <dgm:t>
        <a:bodyPr/>
        <a:lstStyle/>
        <a:p>
          <a:pPr rtl="0"/>
          <a:r>
            <a:rPr lang="en-US" dirty="0" smtClean="0"/>
            <a:t>Effect</a:t>
          </a:r>
          <a:endParaRPr lang="en-US" dirty="0"/>
        </a:p>
      </dgm:t>
    </dgm:pt>
    <dgm:pt modelId="{C7CC1872-E301-46BF-916E-40E347A651D3}" type="parTrans" cxnId="{4CAA8B73-1CBF-44F2-AD73-C9527DF56557}">
      <dgm:prSet/>
      <dgm:spPr/>
      <dgm:t>
        <a:bodyPr/>
        <a:lstStyle/>
        <a:p>
          <a:endParaRPr lang="en-US"/>
        </a:p>
      </dgm:t>
    </dgm:pt>
    <dgm:pt modelId="{B8B11C63-884B-4D42-B97D-5F40100012B4}" type="sibTrans" cxnId="{4CAA8B73-1CBF-44F2-AD73-C9527DF56557}">
      <dgm:prSet/>
      <dgm:spPr/>
      <dgm:t>
        <a:bodyPr/>
        <a:lstStyle/>
        <a:p>
          <a:endParaRPr lang="en-US"/>
        </a:p>
      </dgm:t>
    </dgm:pt>
    <dgm:pt modelId="{893F01CC-D73B-4C4B-BA65-D3729F5900EF}">
      <dgm:prSet/>
      <dgm:spPr/>
      <dgm:t>
        <a:bodyPr/>
        <a:lstStyle/>
        <a:p>
          <a:pPr rtl="0"/>
          <a:r>
            <a:rPr lang="en-US" dirty="0" smtClean="0"/>
            <a:t>Effect</a:t>
          </a:r>
          <a:endParaRPr lang="en-US" dirty="0"/>
        </a:p>
      </dgm:t>
    </dgm:pt>
    <dgm:pt modelId="{5A5481A7-626B-451A-A32C-C2E64DD0BA69}" type="parTrans" cxnId="{E989B5B0-928A-4FB2-B4F4-7DE279E99EA5}">
      <dgm:prSet/>
      <dgm:spPr/>
      <dgm:t>
        <a:bodyPr/>
        <a:lstStyle/>
        <a:p>
          <a:endParaRPr lang="en-US"/>
        </a:p>
      </dgm:t>
    </dgm:pt>
    <dgm:pt modelId="{673D4DF6-62AF-46D8-9B2F-CF522AE1F3D4}" type="sibTrans" cxnId="{E989B5B0-928A-4FB2-B4F4-7DE279E99EA5}">
      <dgm:prSet/>
      <dgm:spPr/>
      <dgm:t>
        <a:bodyPr/>
        <a:lstStyle/>
        <a:p>
          <a:endParaRPr lang="en-US"/>
        </a:p>
      </dgm:t>
    </dgm:pt>
    <dgm:pt modelId="{5AB972B2-C7A1-4ED8-BE76-32184C611636}">
      <dgm:prSet/>
      <dgm:spPr/>
      <dgm:t>
        <a:bodyPr/>
        <a:lstStyle/>
        <a:p>
          <a:pPr rtl="0"/>
          <a:r>
            <a:rPr lang="en-US" dirty="0" smtClean="0"/>
            <a:t>Effect</a:t>
          </a:r>
          <a:endParaRPr lang="en-US" dirty="0"/>
        </a:p>
      </dgm:t>
    </dgm:pt>
    <dgm:pt modelId="{08066FEC-9896-43C5-AEF4-D8EA9495ACBB}" type="parTrans" cxnId="{27EB2B31-73D3-4129-887A-760C65802A0A}">
      <dgm:prSet/>
      <dgm:spPr/>
      <dgm:t>
        <a:bodyPr/>
        <a:lstStyle/>
        <a:p>
          <a:endParaRPr lang="en-US"/>
        </a:p>
      </dgm:t>
    </dgm:pt>
    <dgm:pt modelId="{0011EA72-820A-4574-A01D-62B872325F44}" type="sibTrans" cxnId="{27EB2B31-73D3-4129-887A-760C65802A0A}">
      <dgm:prSet/>
      <dgm:spPr/>
      <dgm:t>
        <a:bodyPr/>
        <a:lstStyle/>
        <a:p>
          <a:endParaRPr lang="en-US"/>
        </a:p>
      </dgm:t>
    </dgm:pt>
    <dgm:pt modelId="{A1D58B0F-630A-4ABC-95D2-FDBFF190DA28}" type="pres">
      <dgm:prSet presAssocID="{9160561C-78A5-457C-A781-1F2749F9AD5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7EA1CCF-69E4-4545-B5DD-712DDA20D284}" type="pres">
      <dgm:prSet presAssocID="{9160561C-78A5-457C-A781-1F2749F9AD59}" presName="pyramid" presStyleLbl="node1" presStyleIdx="0" presStyleCnt="1"/>
      <dgm:spPr/>
    </dgm:pt>
    <dgm:pt modelId="{79C50E67-8CF0-43B4-9A1A-824056C6C30B}" type="pres">
      <dgm:prSet presAssocID="{9160561C-78A5-457C-A781-1F2749F9AD59}" presName="theList" presStyleCnt="0"/>
      <dgm:spPr/>
    </dgm:pt>
    <dgm:pt modelId="{C397F4D9-D029-4E1F-94CF-11C6C5016F49}" type="pres">
      <dgm:prSet presAssocID="{618666E7-44E9-4629-9A13-DA091E987647}" presName="aNode" presStyleLbl="fgAcc1" presStyleIdx="0" presStyleCnt="3" custScaleY="28140" custLinFactNeighborX="3631" custLinFactNeighborY="79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A3104-4EDE-498F-8ACB-09DBA1A6456B}" type="pres">
      <dgm:prSet presAssocID="{618666E7-44E9-4629-9A13-DA091E987647}" presName="aSpace" presStyleCnt="0"/>
      <dgm:spPr/>
    </dgm:pt>
    <dgm:pt modelId="{9EA31E70-2519-482D-9097-DAA81640B978}" type="pres">
      <dgm:prSet presAssocID="{893F01CC-D73B-4C4B-BA65-D3729F5900EF}" presName="aNode" presStyleLbl="fgAcc1" presStyleIdx="1" presStyleCnt="3" custScaleY="28140" custLinFactNeighborX="4162" custLinFactNeighborY="777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C409D-8B11-490E-B589-D157102CDE1C}" type="pres">
      <dgm:prSet presAssocID="{893F01CC-D73B-4C4B-BA65-D3729F5900EF}" presName="aSpace" presStyleCnt="0"/>
      <dgm:spPr/>
    </dgm:pt>
    <dgm:pt modelId="{265337B2-456F-433B-AB05-F7A004063F2C}" type="pres">
      <dgm:prSet presAssocID="{5AB972B2-C7A1-4ED8-BE76-32184C611636}" presName="aNode" presStyleLbl="fgAcc1" presStyleIdx="2" presStyleCnt="3" custScaleY="28140" custLinFactNeighborX="14351" custLinFactNeighborY="75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A3182-274F-4696-AAB8-4D47D62119AD}" type="pres">
      <dgm:prSet presAssocID="{5AB972B2-C7A1-4ED8-BE76-32184C611636}" presName="aSpace" presStyleCnt="0"/>
      <dgm:spPr/>
    </dgm:pt>
  </dgm:ptLst>
  <dgm:cxnLst>
    <dgm:cxn modelId="{D27CE8B6-3414-41CD-AB41-003AA3556234}" type="presOf" srcId="{893F01CC-D73B-4C4B-BA65-D3729F5900EF}" destId="{9EA31E70-2519-482D-9097-DAA81640B978}" srcOrd="0" destOrd="0" presId="urn:microsoft.com/office/officeart/2005/8/layout/pyramid2"/>
    <dgm:cxn modelId="{D4033B0B-D7C2-4006-AC00-11A778AEE060}" type="presOf" srcId="{618666E7-44E9-4629-9A13-DA091E987647}" destId="{C397F4D9-D029-4E1F-94CF-11C6C5016F49}" srcOrd="0" destOrd="0" presId="urn:microsoft.com/office/officeart/2005/8/layout/pyramid2"/>
    <dgm:cxn modelId="{E989B5B0-928A-4FB2-B4F4-7DE279E99EA5}" srcId="{9160561C-78A5-457C-A781-1F2749F9AD59}" destId="{893F01CC-D73B-4C4B-BA65-D3729F5900EF}" srcOrd="1" destOrd="0" parTransId="{5A5481A7-626B-451A-A32C-C2E64DD0BA69}" sibTransId="{673D4DF6-62AF-46D8-9B2F-CF522AE1F3D4}"/>
    <dgm:cxn modelId="{27EB2B31-73D3-4129-887A-760C65802A0A}" srcId="{9160561C-78A5-457C-A781-1F2749F9AD59}" destId="{5AB972B2-C7A1-4ED8-BE76-32184C611636}" srcOrd="2" destOrd="0" parTransId="{08066FEC-9896-43C5-AEF4-D8EA9495ACBB}" sibTransId="{0011EA72-820A-4574-A01D-62B872325F44}"/>
    <dgm:cxn modelId="{9584A523-DBF4-433F-85C0-6C5DFCD6B822}" type="presOf" srcId="{9160561C-78A5-457C-A781-1F2749F9AD59}" destId="{A1D58B0F-630A-4ABC-95D2-FDBFF190DA28}" srcOrd="0" destOrd="0" presId="urn:microsoft.com/office/officeart/2005/8/layout/pyramid2"/>
    <dgm:cxn modelId="{4CAA8B73-1CBF-44F2-AD73-C9527DF56557}" srcId="{9160561C-78A5-457C-A781-1F2749F9AD59}" destId="{618666E7-44E9-4629-9A13-DA091E987647}" srcOrd="0" destOrd="0" parTransId="{C7CC1872-E301-46BF-916E-40E347A651D3}" sibTransId="{B8B11C63-884B-4D42-B97D-5F40100012B4}"/>
    <dgm:cxn modelId="{E717823F-8442-4A1D-BB6C-17F9E9E28860}" type="presOf" srcId="{5AB972B2-C7A1-4ED8-BE76-32184C611636}" destId="{265337B2-456F-433B-AB05-F7A004063F2C}" srcOrd="0" destOrd="0" presId="urn:microsoft.com/office/officeart/2005/8/layout/pyramid2"/>
    <dgm:cxn modelId="{B2480534-FA2D-4D21-A058-927B3FF2B974}" type="presParOf" srcId="{A1D58B0F-630A-4ABC-95D2-FDBFF190DA28}" destId="{A7EA1CCF-69E4-4545-B5DD-712DDA20D284}" srcOrd="0" destOrd="0" presId="urn:microsoft.com/office/officeart/2005/8/layout/pyramid2"/>
    <dgm:cxn modelId="{A105151C-19B7-4485-9FED-673FF929AFA9}" type="presParOf" srcId="{A1D58B0F-630A-4ABC-95D2-FDBFF190DA28}" destId="{79C50E67-8CF0-43B4-9A1A-824056C6C30B}" srcOrd="1" destOrd="0" presId="urn:microsoft.com/office/officeart/2005/8/layout/pyramid2"/>
    <dgm:cxn modelId="{3619A90E-3864-4CD8-8A75-6FA92654CB16}" type="presParOf" srcId="{79C50E67-8CF0-43B4-9A1A-824056C6C30B}" destId="{C397F4D9-D029-4E1F-94CF-11C6C5016F49}" srcOrd="0" destOrd="0" presId="urn:microsoft.com/office/officeart/2005/8/layout/pyramid2"/>
    <dgm:cxn modelId="{212B831E-3FE6-483A-B60B-3EA81C523F94}" type="presParOf" srcId="{79C50E67-8CF0-43B4-9A1A-824056C6C30B}" destId="{4BAA3104-4EDE-498F-8ACB-09DBA1A6456B}" srcOrd="1" destOrd="0" presId="urn:microsoft.com/office/officeart/2005/8/layout/pyramid2"/>
    <dgm:cxn modelId="{34BFFDCB-825A-4536-95CF-9BC90A6E7FF5}" type="presParOf" srcId="{79C50E67-8CF0-43B4-9A1A-824056C6C30B}" destId="{9EA31E70-2519-482D-9097-DAA81640B978}" srcOrd="2" destOrd="0" presId="urn:microsoft.com/office/officeart/2005/8/layout/pyramid2"/>
    <dgm:cxn modelId="{5905A915-1FDD-4EC3-B410-4ADD92533BDF}" type="presParOf" srcId="{79C50E67-8CF0-43B4-9A1A-824056C6C30B}" destId="{575C409D-8B11-490E-B589-D157102CDE1C}" srcOrd="3" destOrd="0" presId="urn:microsoft.com/office/officeart/2005/8/layout/pyramid2"/>
    <dgm:cxn modelId="{07D83196-BE83-4E6F-ACB3-8D6710223B61}" type="presParOf" srcId="{79C50E67-8CF0-43B4-9A1A-824056C6C30B}" destId="{265337B2-456F-433B-AB05-F7A004063F2C}" srcOrd="4" destOrd="0" presId="urn:microsoft.com/office/officeart/2005/8/layout/pyramid2"/>
    <dgm:cxn modelId="{7A07E209-BDF4-4193-924F-A15248F29EDF}" type="presParOf" srcId="{79C50E67-8CF0-43B4-9A1A-824056C6C30B}" destId="{BA5A3182-274F-4696-AAB8-4D47D62119AD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C72AB94F-60F1-433B-A26A-E09BFC9D5C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D2FF8-0783-4103-99CE-6CC92E706F9A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7366000" y="6400800"/>
            <a:ext cx="132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900"/>
              <a:t>Communication Arts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66000" y="6400800"/>
            <a:ext cx="132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900"/>
              <a:t>Communication Arts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donline.org/images/ld_indepth/memory_trategies_venn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pperplate Gothic Bold" pitchFamily="34" charset="0"/>
              </a:rPr>
              <a:t>The Writing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Drafting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your first attempt at writing…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44196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to be done at a computer!!</a:t>
            </a:r>
            <a:endParaRPr lang="en-US" dirty="0"/>
          </a:p>
        </p:txBody>
      </p:sp>
      <p:pic>
        <p:nvPicPr>
          <p:cNvPr id="1026" name="Picture 2" descr="http://polosbastards.com/pb/wp-content/uploads/2006/05/warning-sig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0"/>
            <a:ext cx="2333625" cy="2057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Write it down…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Which </a:t>
            </a:r>
            <a:r>
              <a:rPr lang="en-US" sz="2000" dirty="0"/>
              <a:t>ideas </a:t>
            </a:r>
            <a:r>
              <a:rPr lang="en-US" sz="2000" dirty="0" smtClean="0"/>
              <a:t>are the most important?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On your prewriting identify the ideas which you must use, might use, and will not use. 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 not cross anything totally out.  You may decide at a later time to use it</a:t>
            </a:r>
            <a:r>
              <a:rPr lang="en-US" sz="18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Get started.  Get my attention.  Figure out what your hook is going to be.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Drafting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Write it down…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 what order do I want to say my ideas?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On your prewriting, number your thoughts or ideas.   Place them in the order that would make the most logical sense.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If you are dealing with time, make sure they are in chronological order</a:t>
            </a:r>
            <a:r>
              <a:rPr lang="en-US" sz="1800" dirty="0" smtClean="0"/>
              <a:t>.</a:t>
            </a:r>
          </a:p>
          <a:p>
            <a:pPr lvl="2">
              <a:lnSpc>
                <a:spcPct val="80000"/>
              </a:lnSpc>
            </a:pPr>
            <a:endParaRPr lang="en-US" sz="1800" dirty="0" smtClean="0"/>
          </a:p>
          <a:p>
            <a:pPr lvl="2">
              <a:lnSpc>
                <a:spcPct val="80000"/>
              </a:lnSpc>
            </a:pPr>
            <a:r>
              <a:rPr lang="en-US" sz="2800" dirty="0" smtClean="0"/>
              <a:t>Start Writing!!!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Remember</a:t>
            </a:r>
            <a:r>
              <a:rPr lang="en-US" sz="2000" dirty="0"/>
              <a:t>, this is not a time to worry about spelling or other errors.  This a time to get your thoughts on the paper.  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dirty="0"/>
              <a:t>other stages will help you with the grammatical and spelling errors.  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Be </a:t>
            </a:r>
            <a:r>
              <a:rPr lang="en-US" sz="2000" dirty="0"/>
              <a:t>creative</a:t>
            </a:r>
            <a:r>
              <a:rPr lang="en-US" sz="2000" dirty="0" smtClean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Write your entire paper out longhand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Follow your roadmap!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Revising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Check organization, focus, voice, and the message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Revising:  Organization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Improve your writing…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Is </a:t>
            </a:r>
            <a:r>
              <a:rPr lang="en-US" sz="2000" dirty="0"/>
              <a:t>my writing in a sensible order?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Does my writing need to be in time order?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Is my information presented </a:t>
            </a:r>
            <a:r>
              <a:rPr lang="en-US" sz="1800" dirty="0"/>
              <a:t>in a way that is easy for others to follow</a:t>
            </a:r>
            <a:r>
              <a:rPr lang="en-US" sz="1800" dirty="0" smtClean="0"/>
              <a:t>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Do I jump around?  Or is my paper easy to follow?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Revising:  Focus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Improve your writing…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Are my details clear?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Are my words descriptive?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Did I use repetitive words?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How is my vocabulary?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Should I add or take out parts?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Do I need to explain more?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Is there something missing that I should include?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Have I written something that is off-target?  Should I delete anything?</a:t>
            </a:r>
          </a:p>
          <a:p>
            <a:pPr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Revising: 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Have I used the best ideas or words?</a:t>
            </a:r>
          </a:p>
          <a:p>
            <a:pPr lvl="2"/>
            <a:r>
              <a:rPr lang="en-US" sz="1800" dirty="0" smtClean="0"/>
              <a:t>Am I showing others that I know what I am writing about?</a:t>
            </a:r>
          </a:p>
          <a:p>
            <a:pPr lvl="2"/>
            <a:r>
              <a:rPr lang="en-US" sz="1800" dirty="0" smtClean="0"/>
              <a:t>Have I used the best examples or words to describe my ideas or thoughts?</a:t>
            </a:r>
          </a:p>
          <a:p>
            <a:pPr lvl="2"/>
            <a:r>
              <a:rPr lang="en-US" sz="1800" dirty="0" smtClean="0"/>
              <a:t>Is my voice clear in the writing?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Revising:  Convey Your Message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Is Your Point Clear?</a:t>
            </a:r>
            <a:endParaRPr 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Read </a:t>
            </a:r>
            <a:r>
              <a:rPr lang="en-US" dirty="0"/>
              <a:t>over your </a:t>
            </a:r>
            <a:r>
              <a:rPr lang="en-US" dirty="0" smtClean="0"/>
              <a:t>writing.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You </a:t>
            </a:r>
            <a:r>
              <a:rPr lang="en-US" dirty="0"/>
              <a:t>may need to read it out loud to yourself.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Consider </a:t>
            </a:r>
            <a:r>
              <a:rPr lang="en-US" dirty="0"/>
              <a:t>reading it more than once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Have someone else read it!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Editing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Clean up, clean up, everybody everywhere…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Five Stages of the Writing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Prewriting</a:t>
            </a:r>
          </a:p>
          <a:p>
            <a:pPr>
              <a:lnSpc>
                <a:spcPct val="150000"/>
              </a:lnSpc>
            </a:pPr>
            <a:r>
              <a:rPr lang="en-US" dirty="0"/>
              <a:t>Drafting</a:t>
            </a:r>
          </a:p>
          <a:p>
            <a:pPr>
              <a:lnSpc>
                <a:spcPct val="150000"/>
              </a:lnSpc>
            </a:pPr>
            <a:r>
              <a:rPr lang="en-US" dirty="0"/>
              <a:t>Revising</a:t>
            </a:r>
          </a:p>
          <a:p>
            <a:pPr>
              <a:lnSpc>
                <a:spcPct val="150000"/>
              </a:lnSpc>
            </a:pPr>
            <a:r>
              <a:rPr lang="en-US" dirty="0"/>
              <a:t>Editing</a:t>
            </a:r>
          </a:p>
          <a:p>
            <a:pPr>
              <a:lnSpc>
                <a:spcPct val="150000"/>
              </a:lnSpc>
            </a:pPr>
            <a:r>
              <a:rPr lang="en-US" dirty="0"/>
              <a:t>Publishing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Correct your work…</a:t>
            </a:r>
          </a:p>
          <a:p>
            <a:pPr lvl="1"/>
            <a:r>
              <a:rPr lang="en-US" sz="2000" dirty="0"/>
              <a:t>Have I used complete sentences?</a:t>
            </a:r>
          </a:p>
          <a:p>
            <a:pPr lvl="2"/>
            <a:r>
              <a:rPr lang="en-US" sz="1800" dirty="0"/>
              <a:t>All of my thoughts are complete.</a:t>
            </a:r>
          </a:p>
          <a:p>
            <a:pPr lvl="2"/>
            <a:r>
              <a:rPr lang="en-US" sz="1800" dirty="0"/>
              <a:t>There are no run-ons.</a:t>
            </a:r>
          </a:p>
          <a:p>
            <a:pPr lvl="1"/>
            <a:r>
              <a:rPr lang="en-US" sz="2000" dirty="0"/>
              <a:t>Are my language conventions correct?</a:t>
            </a:r>
          </a:p>
          <a:p>
            <a:pPr lvl="2"/>
            <a:r>
              <a:rPr lang="en-US" sz="1800" dirty="0"/>
              <a:t>Spelling</a:t>
            </a:r>
          </a:p>
          <a:p>
            <a:pPr lvl="2"/>
            <a:r>
              <a:rPr lang="en-US" sz="1800" dirty="0"/>
              <a:t>Capitalization and punctuation</a:t>
            </a:r>
          </a:p>
          <a:p>
            <a:pPr lvl="2"/>
            <a:r>
              <a:rPr lang="en-US" sz="1800" dirty="0"/>
              <a:t>Grammar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5257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Editing Marks…</a:t>
            </a:r>
          </a:p>
          <a:p>
            <a:pPr>
              <a:buFontTx/>
              <a:buNone/>
            </a:pPr>
            <a:r>
              <a:rPr lang="en-US" dirty="0"/>
              <a:t>			insert</a:t>
            </a:r>
          </a:p>
          <a:p>
            <a:pPr>
              <a:buFontTx/>
              <a:buNone/>
            </a:pPr>
            <a:r>
              <a:rPr lang="en-US" dirty="0"/>
              <a:t>			indent</a:t>
            </a:r>
          </a:p>
          <a:p>
            <a:pPr>
              <a:buFontTx/>
              <a:buNone/>
            </a:pPr>
            <a:r>
              <a:rPr lang="en-US" dirty="0"/>
              <a:t>			check spelling</a:t>
            </a:r>
          </a:p>
          <a:p>
            <a:pPr>
              <a:buFontTx/>
              <a:buNone/>
            </a:pPr>
            <a:r>
              <a:rPr lang="en-US" dirty="0"/>
              <a:t>			delete</a:t>
            </a:r>
          </a:p>
          <a:p>
            <a:pPr>
              <a:buFontTx/>
              <a:buNone/>
            </a:pPr>
            <a:r>
              <a:rPr lang="en-US" dirty="0"/>
              <a:t>			capitalize</a:t>
            </a:r>
          </a:p>
          <a:p>
            <a:pPr>
              <a:buFontTx/>
              <a:buNone/>
            </a:pPr>
            <a:r>
              <a:rPr lang="en-US" dirty="0"/>
              <a:t>			lower case</a:t>
            </a:r>
          </a:p>
          <a:p>
            <a:pPr>
              <a:buFontTx/>
              <a:buNone/>
            </a:pPr>
            <a:r>
              <a:rPr lang="en-US" dirty="0"/>
              <a:t>			insert </a:t>
            </a:r>
            <a:r>
              <a:rPr lang="en-US" dirty="0" smtClean="0"/>
              <a:t>period</a:t>
            </a:r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Frag</a:t>
            </a:r>
            <a:r>
              <a:rPr lang="en-US" dirty="0" smtClean="0"/>
              <a:t>	Fragment</a:t>
            </a:r>
          </a:p>
          <a:p>
            <a:pPr>
              <a:buFontTx/>
              <a:buNone/>
            </a:pPr>
            <a:r>
              <a:rPr lang="en-US" dirty="0" smtClean="0"/>
              <a:t>       R/O	Run-on</a:t>
            </a:r>
            <a:endParaRPr lang="en-US" dirty="0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438400" y="2743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1981200" y="3276600"/>
            <a:ext cx="838200" cy="304800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362200" y="2743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438400" y="2743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 rot="10800000">
            <a:off x="2209800" y="2743200"/>
            <a:ext cx="228600" cy="152400"/>
          </a:xfrm>
          <a:prstGeom prst="flowChartDelay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>
            <a:off x="1981200" y="3797300"/>
            <a:ext cx="762000" cy="317500"/>
          </a:xfrm>
          <a:custGeom>
            <a:avLst/>
            <a:gdLst/>
            <a:ahLst/>
            <a:cxnLst>
              <a:cxn ang="0">
                <a:pos x="0" y="200"/>
              </a:cxn>
              <a:cxn ang="0">
                <a:pos x="48" y="200"/>
              </a:cxn>
              <a:cxn ang="0">
                <a:pos x="144" y="200"/>
              </a:cxn>
              <a:cxn ang="0">
                <a:pos x="288" y="104"/>
              </a:cxn>
              <a:cxn ang="0">
                <a:pos x="240" y="8"/>
              </a:cxn>
              <a:cxn ang="0">
                <a:pos x="144" y="56"/>
              </a:cxn>
              <a:cxn ang="0">
                <a:pos x="240" y="200"/>
              </a:cxn>
              <a:cxn ang="0">
                <a:pos x="480" y="104"/>
              </a:cxn>
            </a:cxnLst>
            <a:rect l="0" t="0" r="r" b="b"/>
            <a:pathLst>
              <a:path w="480" h="216">
                <a:moveTo>
                  <a:pt x="0" y="200"/>
                </a:moveTo>
                <a:cubicBezTo>
                  <a:pt x="12" y="200"/>
                  <a:pt x="24" y="200"/>
                  <a:pt x="48" y="200"/>
                </a:cubicBezTo>
                <a:cubicBezTo>
                  <a:pt x="72" y="200"/>
                  <a:pt x="104" y="216"/>
                  <a:pt x="144" y="200"/>
                </a:cubicBezTo>
                <a:cubicBezTo>
                  <a:pt x="184" y="184"/>
                  <a:pt x="272" y="136"/>
                  <a:pt x="288" y="104"/>
                </a:cubicBezTo>
                <a:cubicBezTo>
                  <a:pt x="304" y="72"/>
                  <a:pt x="264" y="16"/>
                  <a:pt x="240" y="8"/>
                </a:cubicBezTo>
                <a:cubicBezTo>
                  <a:pt x="216" y="0"/>
                  <a:pt x="144" y="24"/>
                  <a:pt x="144" y="56"/>
                </a:cubicBezTo>
                <a:cubicBezTo>
                  <a:pt x="144" y="88"/>
                  <a:pt x="184" y="192"/>
                  <a:pt x="240" y="200"/>
                </a:cubicBezTo>
                <a:cubicBezTo>
                  <a:pt x="296" y="208"/>
                  <a:pt x="440" y="120"/>
                  <a:pt x="480" y="104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057400" y="4419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2057400" y="4495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2057400" y="4572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V="1">
            <a:off x="2133600" y="48006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2133600" y="5257800"/>
            <a:ext cx="381000" cy="381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2286000" y="5410200"/>
            <a:ext cx="76200" cy="762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>
            <a:off x="2209800" y="22860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2362200" y="22860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Here we go…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Print out what you believe to be the very best copy of your work.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Print it in black ink, staple in the upper left hand corner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Never turn in a paper without page numbers and a heading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Get ready to share…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Did I do my best work?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Did I include a </a:t>
            </a:r>
            <a:r>
              <a:rPr lang="en-US" dirty="0" smtClean="0"/>
              <a:t>title page </a:t>
            </a:r>
            <a:r>
              <a:rPr lang="en-US" dirty="0"/>
              <a:t>(if needed)?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my final copy neat?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Typing your work…</a:t>
            </a:r>
          </a:p>
          <a:p>
            <a:pPr lvl="1"/>
            <a:r>
              <a:rPr lang="en-US" dirty="0" smtClean="0"/>
              <a:t>Use your class time wisely; work in class, when you have time available to you.</a:t>
            </a:r>
            <a:endParaRPr lang="en-US" dirty="0"/>
          </a:p>
          <a:p>
            <a:pPr lvl="1"/>
            <a:r>
              <a:rPr lang="en-US" dirty="0"/>
              <a:t>Be sure to reread your work.  Spell check is not always reliable.</a:t>
            </a:r>
          </a:p>
          <a:p>
            <a:pPr lvl="1"/>
            <a:r>
              <a:rPr lang="en-US" dirty="0" smtClean="0"/>
              <a:t>You must have a copy of every paper in a folder on your X drive called “Expos”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Turning it in…</a:t>
            </a:r>
          </a:p>
          <a:p>
            <a:pPr lvl="1"/>
            <a:r>
              <a:rPr lang="en-US" dirty="0"/>
              <a:t>What order does my work go in?</a:t>
            </a:r>
          </a:p>
          <a:p>
            <a:pPr lvl="2"/>
            <a:r>
              <a:rPr lang="en-US" dirty="0"/>
              <a:t>Final Copy</a:t>
            </a:r>
          </a:p>
          <a:p>
            <a:pPr lvl="2"/>
            <a:r>
              <a:rPr lang="en-US" dirty="0"/>
              <a:t>Any Drafts (Please label these pages with DRAFT at the top).</a:t>
            </a:r>
          </a:p>
          <a:p>
            <a:pPr lvl="2"/>
            <a:r>
              <a:rPr lang="en-US" dirty="0"/>
              <a:t>Prewriting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Prewriting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writing </a:t>
            </a:r>
            <a:r>
              <a:rPr lang="en-US" i="1" dirty="0" smtClean="0"/>
              <a:t>before</a:t>
            </a:r>
            <a:r>
              <a:rPr lang="en-US" dirty="0" smtClean="0"/>
              <a:t> the writing begins…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Prewriting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Think, Think, Think…</a:t>
            </a:r>
          </a:p>
          <a:p>
            <a:pPr lvl="1"/>
            <a:r>
              <a:rPr lang="en-US" sz="2000"/>
              <a:t>Who is my audience?</a:t>
            </a:r>
          </a:p>
          <a:p>
            <a:pPr lvl="2"/>
            <a:r>
              <a:rPr lang="en-US" sz="1800"/>
              <a:t>My classmates, teacher, a community member, a younger student…</a:t>
            </a:r>
          </a:p>
          <a:p>
            <a:pPr lvl="2"/>
            <a:r>
              <a:rPr lang="en-US" sz="1800"/>
              <a:t>Do they have any knowledge of my topic?</a:t>
            </a:r>
          </a:p>
          <a:p>
            <a:pPr lvl="2"/>
            <a:r>
              <a:rPr lang="en-US" sz="1800"/>
              <a:t>Will I need to provide background knowledge?</a:t>
            </a:r>
          </a:p>
          <a:p>
            <a:pPr lvl="1"/>
            <a:r>
              <a:rPr lang="en-US" sz="2000"/>
              <a:t>What is my purpose?</a:t>
            </a:r>
          </a:p>
          <a:p>
            <a:pPr lvl="2"/>
            <a:r>
              <a:rPr lang="en-US" sz="1800"/>
              <a:t>Am I writing to provide information, to persuade, to find out information, or to tell a story?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Prewriting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Think, Think, Think…</a:t>
            </a:r>
          </a:p>
          <a:p>
            <a:pPr lvl="1"/>
            <a:r>
              <a:rPr lang="en-US" sz="2000" dirty="0"/>
              <a:t>What do I want to say?</a:t>
            </a:r>
          </a:p>
          <a:p>
            <a:pPr lvl="2"/>
            <a:r>
              <a:rPr lang="en-US" sz="1800" dirty="0"/>
              <a:t>What are the requirements that I have to </a:t>
            </a:r>
            <a:r>
              <a:rPr lang="en-US" sz="1800" dirty="0" smtClean="0"/>
              <a:t>meet?</a:t>
            </a:r>
            <a:endParaRPr lang="en-US" sz="1800" dirty="0"/>
          </a:p>
          <a:p>
            <a:pPr lvl="2"/>
            <a:r>
              <a:rPr lang="en-US" sz="1800" dirty="0"/>
              <a:t>Do I need to research information to complete my writing?</a:t>
            </a:r>
          </a:p>
          <a:p>
            <a:pPr lvl="1"/>
            <a:r>
              <a:rPr lang="en-US" sz="2000" dirty="0"/>
              <a:t>How do I want to say it?</a:t>
            </a:r>
          </a:p>
          <a:p>
            <a:pPr lvl="2"/>
            <a:r>
              <a:rPr lang="en-US" sz="1800" dirty="0" smtClean="0"/>
              <a:t>What should my voice indicate in this writing?  Humor?  Informative?  Emotional appeals?</a:t>
            </a:r>
            <a:endParaRPr lang="en-US" sz="1800" dirty="0"/>
          </a:p>
          <a:p>
            <a:pPr lvl="1"/>
            <a:r>
              <a:rPr lang="en-US" sz="2000" dirty="0" smtClean="0"/>
              <a:t>How should I start my pre-writing?</a:t>
            </a:r>
          </a:p>
          <a:p>
            <a:pPr lvl="2"/>
            <a:r>
              <a:rPr lang="en-US" sz="1800" dirty="0" smtClean="0"/>
              <a:t>That depends on what kind of essay you are writing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Prewriting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Attention getter, background information</a:t>
            </a:r>
          </a:p>
          <a:p>
            <a:r>
              <a:rPr lang="en-US" dirty="0" smtClean="0"/>
              <a:t>Body</a:t>
            </a:r>
          </a:p>
          <a:p>
            <a:pPr lvl="1"/>
            <a:r>
              <a:rPr lang="en-US" dirty="0" smtClean="0"/>
              <a:t>Research, statement, argument, position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End well (last impression)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 Prewriting:  Compare/Contrast papers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12292" name="Picture 4" descr="memory_trategies_ven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09800"/>
            <a:ext cx="5486400" cy="39036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Prewriting:  Cause/Effect Paper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5502275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 rot="17827301">
            <a:off x="1507304" y="3619147"/>
            <a:ext cx="2597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Cause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Graphic spid="5" grpId="0">
        <p:bldAsOne/>
      </p:bldGraphic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Ok, I have my ideas on paper.  Now what???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tack of books design template [1]">
  <a:themeElements>
    <a:clrScheme name="Stack of books design template 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 [1]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Stack of books design template 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 [1]</Template>
  <TotalTime>351</TotalTime>
  <Words>832</Words>
  <Application>Microsoft Office PowerPoint</Application>
  <PresentationFormat>On-screen Show (4:3)</PresentationFormat>
  <Paragraphs>141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Stack of books design template [1]</vt:lpstr>
      <vt:lpstr>The Writing Process</vt:lpstr>
      <vt:lpstr>Five Stages of the Writing Process</vt:lpstr>
      <vt:lpstr>Prewriting</vt:lpstr>
      <vt:lpstr>Prewriting</vt:lpstr>
      <vt:lpstr>Prewriting</vt:lpstr>
      <vt:lpstr>Outline Prewriting</vt:lpstr>
      <vt:lpstr>Venn Diagram Prewriting:  Compare/Contrast papers</vt:lpstr>
      <vt:lpstr>Graphic Prewriting:  Cause/Effect Paper</vt:lpstr>
      <vt:lpstr>Ok, I have my ideas on paper.  Now what???</vt:lpstr>
      <vt:lpstr>Drafting</vt:lpstr>
      <vt:lpstr>Drafting</vt:lpstr>
      <vt:lpstr>Drafting</vt:lpstr>
      <vt:lpstr>Drafting</vt:lpstr>
      <vt:lpstr>Revising</vt:lpstr>
      <vt:lpstr>Revising:  Organization</vt:lpstr>
      <vt:lpstr>Revising:  Focus</vt:lpstr>
      <vt:lpstr>Revising:  Voice</vt:lpstr>
      <vt:lpstr>Revising:  Convey Your Message</vt:lpstr>
      <vt:lpstr>Editing</vt:lpstr>
      <vt:lpstr>Editing</vt:lpstr>
      <vt:lpstr>Editing</vt:lpstr>
      <vt:lpstr>Editing</vt:lpstr>
      <vt:lpstr>Publishing</vt:lpstr>
      <vt:lpstr>Publishing</vt:lpstr>
      <vt:lpstr>Publishing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Process</dc:title>
  <dc:subject/>
  <dc:creator>Lynn Dinkins</dc:creator>
  <cp:keywords/>
  <dc:description/>
  <cp:lastModifiedBy>ktinnon</cp:lastModifiedBy>
  <cp:revision>46</cp:revision>
  <dcterms:created xsi:type="dcterms:W3CDTF">2005-07-12T20:53:35Z</dcterms:created>
  <dcterms:modified xsi:type="dcterms:W3CDTF">2009-05-14T13:17:52Z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